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1A14C-BF55-43AD-AF00-5A400903C27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5765-985B-4DB0-8A4B-EB1AC442E831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9855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1A14C-BF55-43AD-AF00-5A400903C27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5765-985B-4DB0-8A4B-EB1AC442E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871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1A14C-BF55-43AD-AF00-5A400903C27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5765-985B-4DB0-8A4B-EB1AC442E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26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1A14C-BF55-43AD-AF00-5A400903C27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5765-985B-4DB0-8A4B-EB1AC442E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41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1A14C-BF55-43AD-AF00-5A400903C27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5765-985B-4DB0-8A4B-EB1AC442E831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563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1A14C-BF55-43AD-AF00-5A400903C27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5765-985B-4DB0-8A4B-EB1AC442E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164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1A14C-BF55-43AD-AF00-5A400903C27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5765-985B-4DB0-8A4B-EB1AC442E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748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1A14C-BF55-43AD-AF00-5A400903C27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5765-985B-4DB0-8A4B-EB1AC442E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879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1A14C-BF55-43AD-AF00-5A400903C27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5765-985B-4DB0-8A4B-EB1AC442E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523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8A1A14C-BF55-43AD-AF00-5A400903C27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3915765-985B-4DB0-8A4B-EB1AC442E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856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1A14C-BF55-43AD-AF00-5A400903C27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5765-985B-4DB0-8A4B-EB1AC442E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159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8A1A14C-BF55-43AD-AF00-5A400903C27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3915765-985B-4DB0-8A4B-EB1AC442E831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3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Trade Secret Law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Remedies for misappropriation</a:t>
            </a:r>
          </a:p>
        </p:txBody>
      </p:sp>
    </p:spTree>
    <p:extLst>
      <p:ext uri="{BB962C8B-B14F-4D97-AF65-F5344CB8AC3E}">
        <p14:creationId xmlns:p14="http://schemas.microsoft.com/office/powerpoint/2010/main" val="2120016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Remedy Options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The Uniform Trade Secrets Act (UTSA) provides remedies which include: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Statutory damages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Injunctive relief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Attorneys’ fees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Exemplary damages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187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Injunctions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Available to enjoin </a:t>
            </a:r>
            <a:r>
              <a:rPr lang="en-US" sz="2400" i="1" dirty="0"/>
              <a:t>actual or threatened </a:t>
            </a:r>
            <a:r>
              <a:rPr lang="en-US" sz="2400" dirty="0"/>
              <a:t>misappropriation.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Scope of injunction varies: from broad prohibition to a more limited, tailored prohibition.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Duration of injunction: Generally terminates once the trade secret no longer exists but the injunction may be extended for a reasonable amount of time to eliminate commercial advantage gained from misappropriation.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Courts exercise broad flexibility when crafting injunctions for former employees.  Usually not an outright ban, but rather a limited injunction for a more limited amount of time.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408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Damages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Usually awarded along with an injunction</a:t>
            </a:r>
            <a:r>
              <a:rPr lang="en-US" dirty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Measure of damages: Actual loss caused by misappropriation and any unjust enrichment.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When misappropriation cannot be accurately calculated, then damages may be measured by imposing a reasonable royalty.</a:t>
            </a:r>
          </a:p>
        </p:txBody>
      </p:sp>
    </p:spTree>
    <p:extLst>
      <p:ext uri="{BB962C8B-B14F-4D97-AF65-F5344CB8AC3E}">
        <p14:creationId xmlns:p14="http://schemas.microsoft.com/office/powerpoint/2010/main" val="2025955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Exemplary or Punitive Damages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May be awarded where the misappropriation was willful or malicious.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Generally, a punitive damages award may not be more than twice the amount of the damages award. Some states do not follow this cap on punitive damages. </a:t>
            </a:r>
          </a:p>
        </p:txBody>
      </p:sp>
    </p:spTree>
    <p:extLst>
      <p:ext uri="{BB962C8B-B14F-4D97-AF65-F5344CB8AC3E}">
        <p14:creationId xmlns:p14="http://schemas.microsoft.com/office/powerpoint/2010/main" val="667222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Attorneys’ Fees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i="1" dirty="0"/>
              <a:t>May </a:t>
            </a:r>
            <a:r>
              <a:rPr lang="en-US" sz="2400" dirty="0"/>
              <a:t>be awarded to a prevailing party then the circumstances are considered </a:t>
            </a:r>
            <a:r>
              <a:rPr lang="en-US" sz="2400" i="1" dirty="0"/>
              <a:t>exceptional</a:t>
            </a:r>
            <a:r>
              <a:rPr lang="en-US" sz="2400" dirty="0"/>
              <a:t>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An example of exceptional circumstances is when the defendant’s misappropriation was </a:t>
            </a:r>
            <a:r>
              <a:rPr lang="en-US" sz="2400" i="1" dirty="0"/>
              <a:t>willful</a:t>
            </a:r>
            <a:r>
              <a:rPr lang="en-US" sz="2400" dirty="0"/>
              <a:t> </a:t>
            </a:r>
            <a:r>
              <a:rPr lang="en-US" sz="2400" i="1" dirty="0"/>
              <a:t>and malicious.</a:t>
            </a:r>
            <a:r>
              <a:rPr lang="en-US" sz="2400" dirty="0"/>
              <a:t>  </a:t>
            </a:r>
            <a:r>
              <a:rPr lang="en-US" sz="2400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2426862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34</TotalTime>
  <Words>235</Words>
  <Application>Microsoft Office PowerPoint</Application>
  <PresentationFormat>Widescreen</PresentationFormat>
  <Paragraphs>23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Calibri Light</vt:lpstr>
      <vt:lpstr>Wingdings</vt:lpstr>
      <vt:lpstr>Retrospect</vt:lpstr>
      <vt:lpstr>Trade Secret Law</vt:lpstr>
      <vt:lpstr>Remedy Options</vt:lpstr>
      <vt:lpstr>Injunctions</vt:lpstr>
      <vt:lpstr>Damages</vt:lpstr>
      <vt:lpstr>Exemplary or Punitive Damages</vt:lpstr>
      <vt:lpstr>Attorneys’ Fees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 Secret Law</dc:title>
  <dc:creator>Dana Nasser</dc:creator>
  <cp:lastModifiedBy>Dana Nasser</cp:lastModifiedBy>
  <cp:revision>4</cp:revision>
  <dcterms:created xsi:type="dcterms:W3CDTF">2017-05-29T16:17:33Z</dcterms:created>
  <dcterms:modified xsi:type="dcterms:W3CDTF">2017-05-29T16:52:16Z</dcterms:modified>
</cp:coreProperties>
</file>